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6193" r:id="rId2"/>
    <p:sldMasterId id="2147486199" r:id="rId3"/>
  </p:sldMasterIdLst>
  <p:notesMasterIdLst>
    <p:notesMasterId r:id="rId12"/>
  </p:notesMasterIdLst>
  <p:handoutMasterIdLst>
    <p:handoutMasterId r:id="rId13"/>
  </p:handoutMasterIdLst>
  <p:sldIdLst>
    <p:sldId id="1760" r:id="rId4"/>
    <p:sldId id="1761" r:id="rId5"/>
    <p:sldId id="259" r:id="rId6"/>
    <p:sldId id="301" r:id="rId7"/>
    <p:sldId id="2160" r:id="rId8"/>
    <p:sldId id="1373" r:id="rId9"/>
    <p:sldId id="1374" r:id="rId10"/>
    <p:sldId id="13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23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659">
          <p15:clr>
            <a:srgbClr val="A4A3A4"/>
          </p15:clr>
        </p15:guide>
        <p15:guide id="5" orient="horz" pos="1344">
          <p15:clr>
            <a:srgbClr val="A4A3A4"/>
          </p15:clr>
        </p15:guide>
        <p15:guide id="6" pos="5568">
          <p15:clr>
            <a:srgbClr val="A4A3A4"/>
          </p15:clr>
        </p15:guide>
        <p15:guide id="7" pos="192">
          <p15:clr>
            <a:srgbClr val="A4A3A4"/>
          </p15:clr>
        </p15:guide>
        <p15:guide id="8" pos="4512">
          <p15:clr>
            <a:srgbClr val="A4A3A4"/>
          </p15:clr>
        </p15:guide>
        <p15:guide id="9">
          <p15:clr>
            <a:srgbClr val="A4A3A4"/>
          </p15:clr>
        </p15:guide>
        <p15:guide id="10" pos="2936">
          <p15:clr>
            <a:srgbClr val="A4A3A4"/>
          </p15:clr>
        </p15:guide>
        <p15:guide id="11" pos="28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B7B1A9"/>
    <a:srgbClr val="1E00AA"/>
    <a:srgbClr val="0000FF"/>
    <a:srgbClr val="CC6600"/>
    <a:srgbClr val="4B0082"/>
    <a:srgbClr val="0046AD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9" autoAdjust="0"/>
    <p:restoredTop sz="95699" autoAdjust="0"/>
  </p:normalViewPr>
  <p:slideViewPr>
    <p:cSldViewPr>
      <p:cViewPr varScale="1">
        <p:scale>
          <a:sx n="51" d="100"/>
          <a:sy n="51" d="100"/>
        </p:scale>
        <p:origin x="1300" y="76"/>
      </p:cViewPr>
      <p:guideLst>
        <p:guide orient="horz" pos="2160"/>
        <p:guide orient="horz" pos="323"/>
        <p:guide orient="horz" pos="3888"/>
        <p:guide orient="horz" pos="659"/>
        <p:guide orient="horz" pos="1344"/>
        <p:guide pos="5568"/>
        <p:guide pos="192"/>
        <p:guide pos="4512"/>
        <p:guide/>
        <p:guide pos="2936"/>
        <p:guide pos="28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2" y="51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F1F6BF-0EE3-42C2-A136-D2EAC209DBC5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A70856-A356-4C4E-BA2F-1E7FCA6F8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4A1F20-6D8C-40FE-A29E-B034862B0BDC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C68212-09B1-4023-BB4A-42306BB5E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BDED3451-8E33-4C79-BEDC-60973A0FAD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A4A1C91D-B485-489F-9BAB-1AAD4A1210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rgbClr val="4B00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Placeholder 7"/>
          <p:cNvSpPr>
            <a:spLocks noGrp="1"/>
          </p:cNvSpPr>
          <p:nvPr>
            <p:ph type="subTitle" idx="1"/>
          </p:nvPr>
        </p:nvSpPr>
        <p:spPr bwMode="invGray">
          <a:xfrm>
            <a:off x="1281952" y="3900488"/>
            <a:ext cx="5880847" cy="3667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1800" b="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5156" name="Rectangle 5"/>
          <p:cNvSpPr>
            <a:spLocks noGrp="1" noChangeArrowheads="1"/>
          </p:cNvSpPr>
          <p:nvPr>
            <p:ph type="ctrTitle"/>
          </p:nvPr>
        </p:nvSpPr>
        <p:spPr bwMode="invGray">
          <a:xfrm>
            <a:off x="1281952" y="2286000"/>
            <a:ext cx="5880847" cy="123110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smtClean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09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Symbol" pitchFamily="18" charset="2"/>
              <a:buChar char="·"/>
              <a:defRPr lang="en-US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Symbol" pitchFamily="18" charset="2"/>
              <a:buChar char="&gt;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3088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rgbClr val="4B00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Placeholder 7"/>
          <p:cNvSpPr>
            <a:spLocks noGrp="1"/>
          </p:cNvSpPr>
          <p:nvPr>
            <p:ph type="subTitle" idx="1"/>
          </p:nvPr>
        </p:nvSpPr>
        <p:spPr bwMode="invGray">
          <a:xfrm>
            <a:off x="1281952" y="3900488"/>
            <a:ext cx="5880847" cy="3667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1800" b="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5156" name="Rectangle 5"/>
          <p:cNvSpPr>
            <a:spLocks noGrp="1" noChangeArrowheads="1"/>
          </p:cNvSpPr>
          <p:nvPr>
            <p:ph type="ctrTitle"/>
          </p:nvPr>
        </p:nvSpPr>
        <p:spPr bwMode="invGray">
          <a:xfrm>
            <a:off x="1281952" y="2286000"/>
            <a:ext cx="5880847" cy="123110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smtClean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09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859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09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Symbol" pitchFamily="18" charset="2"/>
              <a:buChar char="·"/>
              <a:defRPr lang="en-US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Symbol" pitchFamily="18" charset="2"/>
              <a:buChar char="&gt;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3070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09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Symbol" pitchFamily="18" charset="2"/>
              <a:buChar char="·"/>
              <a:defRPr lang="en-US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Symbol" pitchFamily="18" charset="2"/>
              <a:buChar char="&gt;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2287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09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Symbol" pitchFamily="18" charset="2"/>
              <a:buChar char="·"/>
              <a:defRPr lang="en-US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Symbol" pitchFamily="18" charset="2"/>
              <a:buChar char="&gt;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75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09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Symbol" pitchFamily="18" charset="2"/>
              <a:buChar char="·"/>
              <a:defRPr lang="en-US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Symbol" pitchFamily="18" charset="2"/>
              <a:buChar char="&gt;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09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Symbol" pitchFamily="18" charset="2"/>
              <a:buChar char="·"/>
              <a:defRPr lang="en-US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Symbol" pitchFamily="18" charset="2"/>
              <a:buChar char="&gt;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09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Symbol" pitchFamily="18" charset="2"/>
              <a:buChar char="·"/>
              <a:defRPr lang="en-US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Symbol" pitchFamily="18" charset="2"/>
              <a:buChar char="&gt;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rgbClr val="4B00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Placeholder 7"/>
          <p:cNvSpPr>
            <a:spLocks noGrp="1"/>
          </p:cNvSpPr>
          <p:nvPr>
            <p:ph type="subTitle" idx="1"/>
          </p:nvPr>
        </p:nvSpPr>
        <p:spPr bwMode="invGray">
          <a:xfrm>
            <a:off x="1281952" y="3900488"/>
            <a:ext cx="5880847" cy="3667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1800" b="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5156" name="Rectangle 5"/>
          <p:cNvSpPr>
            <a:spLocks noGrp="1" noChangeArrowheads="1"/>
          </p:cNvSpPr>
          <p:nvPr>
            <p:ph type="ctrTitle"/>
          </p:nvPr>
        </p:nvSpPr>
        <p:spPr bwMode="invGray">
          <a:xfrm>
            <a:off x="1281952" y="2286000"/>
            <a:ext cx="5880847" cy="123110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smtClean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8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440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09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Symbol" pitchFamily="18" charset="2"/>
              <a:buChar char="·"/>
              <a:defRPr lang="en-US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Symbol" pitchFamily="18" charset="2"/>
              <a:buChar char="&gt;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9413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505325" cy="5943600"/>
          </a:xfrm>
          <a:prstGeom prst="rect">
            <a:avLst/>
          </a:prstGeom>
        </p:spPr>
        <p:txBody>
          <a:bodyPr/>
          <a:lstStyle>
            <a:lvl1pPr>
              <a:defRPr sz="2200" b="0" i="0" baseline="0"/>
            </a:lvl1pPr>
            <a:lvl2pPr>
              <a:defRPr sz="2000" baseline="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4" y="609600"/>
            <a:ext cx="4486275" cy="5943600"/>
          </a:xfrm>
          <a:prstGeom prst="rect">
            <a:avLst/>
          </a:prstGeom>
        </p:spPr>
        <p:txBody>
          <a:bodyPr/>
          <a:lstStyle>
            <a:lvl1pPr>
              <a:defRPr sz="2200" b="0" i="0" baseline="0"/>
            </a:lvl1pPr>
            <a:lvl2pPr>
              <a:defRPr sz="2000" baseline="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0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38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solidFill>
            <a:srgbClr val="4B0082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j-lt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 flipV="1">
            <a:off x="0" y="6572250"/>
            <a:ext cx="9144000" cy="304800"/>
          </a:xfrm>
          <a:prstGeom prst="rect">
            <a:avLst/>
          </a:prstGeom>
          <a:solidFill>
            <a:srgbClr val="BEBEBE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43" name="Slide Number Placeholder 5"/>
          <p:cNvSpPr txBox="1">
            <a:spLocks/>
          </p:cNvSpPr>
          <p:nvPr/>
        </p:nvSpPr>
        <p:spPr bwMode="auto">
          <a:xfrm>
            <a:off x="8715375" y="6572250"/>
            <a:ext cx="4286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06F3CF56-53AD-4805-ADDD-5584E37327D9}" type="slidenum">
              <a:rPr lang="en-US" sz="800"/>
              <a:pPr algn="r">
                <a:defRPr/>
              </a:pPr>
              <a:t>‹#›</a:t>
            </a:fld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92" r:id="rId1"/>
    <p:sldLayoutId id="2147486188" r:id="rId2"/>
    <p:sldLayoutId id="2147486189" r:id="rId3"/>
    <p:sldLayoutId id="2147486190" r:id="rId4"/>
    <p:sldLayoutId id="2147486191" r:id="rId5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685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00113" indent="-2127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146175" indent="-2444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>
            <a:extLst>
              <a:ext uri="{FF2B5EF4-FFF2-40B4-BE49-F238E27FC236}">
                <a16:creationId xmlns:a16="http://schemas.microsoft.com/office/drawing/2014/main" id="{F1FCFE4B-7FC2-4378-B211-7A2F30C0D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solidFill>
            <a:srgbClr val="4B008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27" name="Rectangle 27">
            <a:extLst>
              <a:ext uri="{FF2B5EF4-FFF2-40B4-BE49-F238E27FC236}">
                <a16:creationId xmlns:a16="http://schemas.microsoft.com/office/drawing/2014/main" id="{81B0C22F-CF33-4F61-A15D-DF2EB9D69C0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572250"/>
            <a:ext cx="9144000" cy="304800"/>
          </a:xfrm>
          <a:prstGeom prst="rect">
            <a:avLst/>
          </a:prstGeom>
          <a:solidFill>
            <a:srgbClr val="BEBEBE"/>
          </a:solidFill>
          <a:ln>
            <a:noFill/>
          </a:ln>
        </p:spPr>
        <p:txBody>
          <a:bodyPr rot="1080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43" name="Slide Number Placeholder 5">
            <a:extLst>
              <a:ext uri="{FF2B5EF4-FFF2-40B4-BE49-F238E27FC236}">
                <a16:creationId xmlns:a16="http://schemas.microsoft.com/office/drawing/2014/main" id="{E0CADF2D-2734-4300-A933-470BE748F1F1}"/>
              </a:ext>
            </a:extLst>
          </p:cNvPr>
          <p:cNvSpPr txBox="1">
            <a:spLocks/>
          </p:cNvSpPr>
          <p:nvPr/>
        </p:nvSpPr>
        <p:spPr bwMode="auto">
          <a:xfrm>
            <a:off x="8715375" y="6572250"/>
            <a:ext cx="4286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C934BE3C-7B72-4C5D-9076-22E44FE77C07}" type="slidenum">
              <a:rPr lang="en-US" altLang="en-US" sz="800" smtClean="0"/>
              <a:pPr algn="r" eaLnBrk="1" hangingPunct="1">
                <a:defRPr/>
              </a:pPr>
              <a:t>‹#›</a:t>
            </a:fld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11433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94" r:id="rId1"/>
    <p:sldLayoutId id="2147486195" r:id="rId2"/>
    <p:sldLayoutId id="2147486196" r:id="rId3"/>
    <p:sldLayoutId id="2147486197" r:id="rId4"/>
    <p:sldLayoutId id="2147486198" r:id="rId5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685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00113" indent="-212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146175" indent="-2444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0241C056-323A-4B94-A77A-3F220C2B6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solidFill>
            <a:srgbClr val="4B0082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27">
            <a:extLst>
              <a:ext uri="{FF2B5EF4-FFF2-40B4-BE49-F238E27FC236}">
                <a16:creationId xmlns:a16="http://schemas.microsoft.com/office/drawing/2014/main" id="{40A2A7F9-1BE0-40D1-9BBE-8B343ED9D48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572250"/>
            <a:ext cx="9144000" cy="304800"/>
          </a:xfrm>
          <a:prstGeom prst="rect">
            <a:avLst/>
          </a:prstGeom>
          <a:solidFill>
            <a:srgbClr val="BEBEBE"/>
          </a:solidFill>
          <a:ln>
            <a:noFill/>
          </a:ln>
        </p:spPr>
        <p:txBody>
          <a:bodyPr rot="1080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43" name="Slide Number Placeholder 5">
            <a:extLst>
              <a:ext uri="{FF2B5EF4-FFF2-40B4-BE49-F238E27FC236}">
                <a16:creationId xmlns:a16="http://schemas.microsoft.com/office/drawing/2014/main" id="{29188A4F-D865-44EB-A1E3-F2DB59E0C242}"/>
              </a:ext>
            </a:extLst>
          </p:cNvPr>
          <p:cNvSpPr txBox="1">
            <a:spLocks/>
          </p:cNvSpPr>
          <p:nvPr/>
        </p:nvSpPr>
        <p:spPr bwMode="auto">
          <a:xfrm>
            <a:off x="8715375" y="6572250"/>
            <a:ext cx="4286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A800638A-7314-4A27-AC40-73A4EA074839}" type="slidenum">
              <a:rPr lang="en-US" altLang="en-US" sz="800" smtClean="0"/>
              <a:pPr algn="r" eaLnBrk="1" hangingPunct="1">
                <a:defRPr/>
              </a:pPr>
              <a:t>‹#›</a:t>
            </a:fld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307421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00" r:id="rId1"/>
    <p:sldLayoutId id="2147486201" r:id="rId2"/>
    <p:sldLayoutId id="2147486202" r:id="rId3"/>
    <p:sldLayoutId id="2147486203" r:id="rId4"/>
    <p:sldLayoutId id="2147486204" r:id="rId5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685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00113" indent="-212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146175" indent="-2444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PSL1%20-%20English/HVPE%201.1%20Und%20Human%20Being%20-%20Self%20&amp;%20Body.ppt" TargetMode="External"/><Relationship Id="rId2" Type="http://schemas.openxmlformats.org/officeDocument/2006/relationships/hyperlink" Target="../PSL1%20-%20English/HVPE%200.1%20Holistic%20Devl%20&amp;%20Role%20of%20Edu.ppt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../PSL1%20-%20English/HVPE%201.2%20Und%20Human%20Being%20-%20Self.pp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PSL1%20-%20English/HVPE%202.1%20Und%20Relationship%20-%20Trust.ppt" TargetMode="External"/><Relationship Id="rId2" Type="http://schemas.openxmlformats.org/officeDocument/2006/relationships/hyperlink" Target="3day%209.2%20Recap%20of%20Day%201%20&amp;%202.ppt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../PSL1%20-%20English/HVPE%202.3%20Und%20Relationship%20-%20Justice.ppt" TargetMode="External"/><Relationship Id="rId4" Type="http://schemas.openxmlformats.org/officeDocument/2006/relationships/hyperlink" Target="../PSL1%20-%20English/HVPE%202.2%20Und%20Relationship%20-%20Respect.pp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3Day%203.0%20Und%20Society.ppt" TargetMode="External"/><Relationship Id="rId2" Type="http://schemas.openxmlformats.org/officeDocument/2006/relationships/hyperlink" Target="3day%209.2%20Recap%20of%20Day%201%20&amp;%202.ppt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3Day%2099.2%20Sum%20Up%20&amp;%20Program.ppt" TargetMode="External"/><Relationship Id="rId4" Type="http://schemas.openxmlformats.org/officeDocument/2006/relationships/hyperlink" Target="3Day%204.1%20Und%20Nature%20&amp;%20Existence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0">
            <a:extLst>
              <a:ext uri="{FF2B5EF4-FFF2-40B4-BE49-F238E27FC236}">
                <a16:creationId xmlns:a16="http://schemas.microsoft.com/office/drawing/2014/main" id="{F23E4F21-8E30-471B-A28F-D6237DCA4463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304800" y="0"/>
            <a:ext cx="8610600" cy="632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457200" indent="-457200" algn="ctr"/>
            <a:r>
              <a:rPr lang="en-IN" altLang="en-US" sz="3600">
                <a:latin typeface="Arial" panose="020B0604020202020204" pitchFamily="34" charset="0"/>
                <a:cs typeface="Arial" panose="020B0604020202020204" pitchFamily="34" charset="0"/>
              </a:rPr>
              <a:t>  3-day</a:t>
            </a:r>
            <a:br>
              <a:rPr lang="en-IN" alt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altLang="en-US" sz="3600">
                <a:latin typeface="Arial" panose="020B0604020202020204" pitchFamily="34" charset="0"/>
                <a:cs typeface="Arial" panose="020B0604020202020204" pitchFamily="34" charset="0"/>
              </a:rPr>
              <a:t>Faculty Development Program</a:t>
            </a:r>
            <a:br>
              <a:rPr lang="en-IN" alt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altLang="en-US" sz="3600">
                <a:latin typeface="Arial" panose="020B0604020202020204" pitchFamily="34" charset="0"/>
                <a:cs typeface="Arial" panose="020B0604020202020204" pitchFamily="34" charset="0"/>
              </a:rPr>
              <a:t>for Students’ Induction Program</a:t>
            </a:r>
            <a:br>
              <a:rPr lang="en-IN" alt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alt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altLang="en-US" sz="3600">
                <a:latin typeface="Arial" panose="020B0604020202020204" pitchFamily="34" charset="0"/>
                <a:cs typeface="Arial" panose="020B0604020202020204" pitchFamily="34" charset="0"/>
              </a:rPr>
              <a:t>Focus on UHV-I</a:t>
            </a:r>
            <a:br>
              <a:rPr lang="en-IN" altLang="en-US" sz="22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altLang="en-US" sz="22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altLang="en-US" sz="22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altLang="en-US" sz="22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>
            <a:extLst>
              <a:ext uri="{FF2B5EF4-FFF2-40B4-BE49-F238E27FC236}">
                <a16:creationId xmlns:a16="http://schemas.microsoft.com/office/drawing/2014/main" id="{A456A1E4-BA91-415F-8622-696D0AD4A18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/>
              <a:t>Welcome to this 3-day Workshop</a:t>
            </a:r>
          </a:p>
        </p:txBody>
      </p:sp>
      <p:sp>
        <p:nvSpPr>
          <p:cNvPr id="11267" name="Text Placeholder 3">
            <a:extLst>
              <a:ext uri="{FF2B5EF4-FFF2-40B4-BE49-F238E27FC236}">
                <a16:creationId xmlns:a16="http://schemas.microsoft.com/office/drawing/2014/main" id="{FE28340A-EE5E-4E46-90F3-6F21B5EB21AC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Symbol" pitchFamily="18" charset="2"/>
              <a:buNone/>
            </a:pPr>
            <a:r>
              <a:rPr altLang="en-US"/>
              <a:t>It is a privilege for us to spend 3 days with you, </a:t>
            </a:r>
          </a:p>
          <a:p>
            <a:pPr algn="ctr">
              <a:buFont typeface="Symbol" pitchFamily="18" charset="2"/>
              <a:buNone/>
            </a:pPr>
            <a:r>
              <a:rPr altLang="en-US"/>
              <a:t>the teachers preparing our Nation’s next generation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28619A9-E482-4FAF-A554-BF7199EDC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/>
              <a:t>We are Co-explorers</a:t>
            </a:r>
          </a:p>
        </p:txBody>
      </p:sp>
      <p:sp>
        <p:nvSpPr>
          <p:cNvPr id="12291" name="Text Placeholder 2">
            <a:extLst>
              <a:ext uri="{FF2B5EF4-FFF2-40B4-BE49-F238E27FC236}">
                <a16:creationId xmlns:a16="http://schemas.microsoft.com/office/drawing/2014/main" id="{E1CC509E-2204-44B1-8680-F7A94A787CD2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Font typeface="Symbol" pitchFamily="18" charset="2"/>
              <a:buNone/>
            </a:pPr>
            <a:r>
              <a:rPr altLang="en-US" sz="2400" dirty="0"/>
              <a:t>We, the facilitators, are co-explorers like you</a:t>
            </a:r>
          </a:p>
          <a:p>
            <a:pPr marL="0" indent="0" algn="ctr">
              <a:buFont typeface="Symbol" pitchFamily="18" charset="2"/>
              <a:buNone/>
            </a:pPr>
            <a:r>
              <a:rPr altLang="en-US" sz="2400" dirty="0"/>
              <a:t>We are </a:t>
            </a:r>
            <a:r>
              <a:rPr lang="en-US" altLang="en-US" sz="2400" dirty="0"/>
              <a:t>also </a:t>
            </a:r>
            <a:r>
              <a:rPr altLang="en-US" sz="2400" dirty="0"/>
              <a:t>seekers</a:t>
            </a:r>
          </a:p>
          <a:p>
            <a:pPr marL="0" indent="0" algn="ctr">
              <a:buFont typeface="Symbol" pitchFamily="18" charset="2"/>
              <a:buNone/>
            </a:pPr>
            <a:r>
              <a:rPr altLang="en-US" sz="2400" dirty="0"/>
              <a:t>We are trying to understand ourselves, </a:t>
            </a:r>
          </a:p>
          <a:p>
            <a:pPr marL="0" indent="0" algn="ctr">
              <a:buFont typeface="Symbol" pitchFamily="18" charset="2"/>
              <a:buNone/>
            </a:pPr>
            <a:r>
              <a:rPr altLang="en-US" sz="2400" dirty="0"/>
              <a:t>we are looking for the truth of what it is to be human, </a:t>
            </a:r>
          </a:p>
          <a:p>
            <a:pPr marL="0" indent="0" algn="ctr">
              <a:buFont typeface="Symbol" pitchFamily="18" charset="2"/>
              <a:buNone/>
            </a:pPr>
            <a:r>
              <a:rPr altLang="en-US" sz="2400" dirty="0"/>
              <a:t>what is the full potential of human personality, </a:t>
            </a:r>
          </a:p>
          <a:p>
            <a:pPr marL="0" indent="0" algn="ctr">
              <a:buFont typeface="Symbol" pitchFamily="18" charset="2"/>
              <a:buNone/>
            </a:pPr>
            <a:r>
              <a:rPr altLang="en-US" sz="2400" dirty="0"/>
              <a:t>so that we can live with fulfilment and </a:t>
            </a:r>
          </a:p>
          <a:p>
            <a:pPr marL="0" indent="0" algn="ctr">
              <a:buFont typeface="Symbol" pitchFamily="18" charset="2"/>
              <a:buNone/>
            </a:pPr>
            <a:r>
              <a:rPr altLang="en-US" sz="2400" dirty="0"/>
              <a:t>share, with the trust that some day</a:t>
            </a:r>
          </a:p>
          <a:p>
            <a:pPr marL="0" indent="0" algn="ctr">
              <a:buFont typeface="Symbol" pitchFamily="18" charset="2"/>
              <a:buNone/>
            </a:pPr>
            <a:r>
              <a:rPr altLang="en-US" sz="2400" dirty="0"/>
              <a:t>it will lead to the creation of a just and equitable society</a:t>
            </a:r>
          </a:p>
          <a:p>
            <a:pPr marL="0" indent="0" algn="ctr">
              <a:buFont typeface="Symbol" pitchFamily="18" charset="2"/>
              <a:buNone/>
            </a:pPr>
            <a:endParaRPr altLang="en-US" sz="2400" dirty="0"/>
          </a:p>
          <a:p>
            <a:pPr marL="0" indent="0" algn="ctr">
              <a:buFont typeface="Symbol" pitchFamily="18" charset="2"/>
              <a:buNone/>
            </a:pPr>
            <a:r>
              <a:rPr altLang="en-US" sz="2400" dirty="0"/>
              <a:t>We can only walk the path with you and </a:t>
            </a:r>
            <a:endParaRPr lang="en-US" altLang="en-US" sz="2400" dirty="0"/>
          </a:p>
          <a:p>
            <a:pPr marL="0" indent="0" algn="ctr">
              <a:buFont typeface="Symbol" pitchFamily="18" charset="2"/>
              <a:buNone/>
            </a:pPr>
            <a:r>
              <a:rPr lang="en-US" altLang="en-US" sz="2400" dirty="0"/>
              <a:t>share</a:t>
            </a:r>
            <a:r>
              <a:rPr altLang="en-US" sz="2400" dirty="0"/>
              <a:t> some </a:t>
            </a:r>
            <a:r>
              <a:rPr altLang="en-US" sz="2400" i="1" dirty="0"/>
              <a:t>proposals </a:t>
            </a:r>
            <a:r>
              <a:rPr altLang="en-US" sz="2400" dirty="0"/>
              <a:t>for your self-exploration</a:t>
            </a:r>
            <a:r>
              <a:rPr lang="en-US" altLang="en-US" sz="2400" dirty="0"/>
              <a:t>. </a:t>
            </a:r>
          </a:p>
          <a:p>
            <a:pPr marL="0" indent="0" algn="ctr">
              <a:buFont typeface="Symbol" pitchFamily="18" charset="2"/>
              <a:buNone/>
            </a:pPr>
            <a:r>
              <a:rPr lang="en-US" altLang="en-US" sz="2400" dirty="0"/>
              <a:t>We trust that you will explore, verify…</a:t>
            </a:r>
            <a:endParaRPr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FB31031-024D-428D-9B9B-D3885E3836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Process: Self-exploration</a:t>
            </a:r>
            <a:endParaRPr lang="en-GB" altLang="en-US"/>
          </a:p>
        </p:txBody>
      </p:sp>
      <p:sp>
        <p:nvSpPr>
          <p:cNvPr id="9219" name="Text Placeholder 2">
            <a:extLst>
              <a:ext uri="{FF2B5EF4-FFF2-40B4-BE49-F238E27FC236}">
                <a16:creationId xmlns:a16="http://schemas.microsoft.com/office/drawing/2014/main" id="{17F3B901-F6B1-4A8C-A10A-4C88B4FA864F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Symbol" pitchFamily="18" charset="2"/>
              <a:buNone/>
            </a:pPr>
            <a:r>
              <a:rPr altLang="en-US"/>
              <a:t>Facilitator	Participant</a:t>
            </a:r>
          </a:p>
          <a:p>
            <a:pPr>
              <a:buFont typeface="Symbol" pitchFamily="18" charset="2"/>
              <a:buNone/>
            </a:pPr>
            <a:r>
              <a:rPr altLang="en-US"/>
              <a:t>(words)	(seeing the corresponding reality)</a:t>
            </a:r>
          </a:p>
          <a:p>
            <a:pPr>
              <a:buFont typeface="Symbol" pitchFamily="18" charset="2"/>
              <a:buNone/>
            </a:pPr>
            <a:endParaRPr altLang="en-US"/>
          </a:p>
          <a:p>
            <a:pPr>
              <a:buFont typeface="Symbol" pitchFamily="18" charset="2"/>
              <a:buNone/>
            </a:pPr>
            <a:r>
              <a:rPr altLang="en-US"/>
              <a:t>Proposal – Listen – Explore – Meaning (reality)</a:t>
            </a:r>
          </a:p>
          <a:p>
            <a:pPr>
              <a:buFont typeface="Symbol" pitchFamily="18" charset="2"/>
              <a:buNone/>
            </a:pPr>
            <a:endParaRPr altLang="en-US"/>
          </a:p>
          <a:p>
            <a:pPr>
              <a:buFont typeface="Symbol" pitchFamily="18" charset="2"/>
              <a:buNone/>
            </a:pPr>
            <a:r>
              <a:rPr altLang="en-US"/>
              <a:t>Proposal – Listen – Compare with your perception – Agree / Disagree</a:t>
            </a:r>
          </a:p>
          <a:p>
            <a:pPr>
              <a:buFont typeface="Symbol" pitchFamily="18" charset="2"/>
              <a:buNone/>
            </a:pPr>
            <a:endParaRPr altLang="en-US"/>
          </a:p>
          <a:p>
            <a:pPr>
              <a:buFont typeface="Symbol" pitchFamily="18" charset="2"/>
              <a:buNone/>
            </a:pPr>
            <a:endParaRPr altLang="en-US"/>
          </a:p>
          <a:p>
            <a:pPr>
              <a:buFont typeface="Symbol" pitchFamily="18" charset="2"/>
              <a:buNone/>
            </a:pPr>
            <a:r>
              <a:rPr altLang="en-US"/>
              <a:t>Other can be a help in understanding,</a:t>
            </a:r>
          </a:p>
          <a:p>
            <a:pPr>
              <a:buFont typeface="Symbol" pitchFamily="18" charset="2"/>
              <a:buNone/>
            </a:pPr>
            <a:r>
              <a:rPr altLang="en-US"/>
              <a:t>	       can not make one understand</a:t>
            </a:r>
          </a:p>
          <a:p>
            <a:pPr>
              <a:buFont typeface="Symbol" pitchFamily="18" charset="2"/>
              <a:buNone/>
            </a:pPr>
            <a:endParaRPr altLang="en-US"/>
          </a:p>
          <a:p>
            <a:pPr>
              <a:buFont typeface="Symbol" pitchFamily="18" charset="2"/>
              <a:buNone/>
            </a:pPr>
            <a:r>
              <a:rPr altLang="en-US"/>
              <a:t>One understands by exploring within, seeing directly</a:t>
            </a:r>
          </a:p>
          <a:p>
            <a:pPr>
              <a:buFont typeface="Symbol" pitchFamily="18" charset="2"/>
              <a:buNone/>
            </a:pPr>
            <a:r>
              <a:rPr altLang="en-US"/>
              <a:t>			     not by comparing…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065EF9-6DFD-4F49-9582-D6B33355D660}"/>
              </a:ext>
            </a:extLst>
          </p:cNvPr>
          <p:cNvSpPr/>
          <p:nvPr/>
        </p:nvSpPr>
        <p:spPr>
          <a:xfrm>
            <a:off x="1447800" y="1676400"/>
            <a:ext cx="7412038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F1F431-107D-4A94-B3B0-D16F6B92952F}"/>
              </a:ext>
            </a:extLst>
          </p:cNvPr>
          <p:cNvSpPr/>
          <p:nvPr/>
        </p:nvSpPr>
        <p:spPr>
          <a:xfrm>
            <a:off x="20638" y="1676400"/>
            <a:ext cx="1295400" cy="533400"/>
          </a:xfrm>
          <a:prstGeom prst="rect">
            <a:avLst/>
          </a:prstGeom>
          <a:noFill/>
          <a:ln>
            <a:solidFill>
              <a:srgbClr val="1E0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5BCB21-D730-4E36-B340-4544A39B9082}"/>
              </a:ext>
            </a:extLst>
          </p:cNvPr>
          <p:cNvSpPr/>
          <p:nvPr/>
        </p:nvSpPr>
        <p:spPr>
          <a:xfrm>
            <a:off x="1427163" y="2438400"/>
            <a:ext cx="7412037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4942D8-8ACE-4CCA-9D1C-E2492302251E}"/>
              </a:ext>
            </a:extLst>
          </p:cNvPr>
          <p:cNvSpPr/>
          <p:nvPr/>
        </p:nvSpPr>
        <p:spPr>
          <a:xfrm>
            <a:off x="0" y="2438400"/>
            <a:ext cx="1295400" cy="609600"/>
          </a:xfrm>
          <a:prstGeom prst="rect">
            <a:avLst/>
          </a:prstGeom>
          <a:noFill/>
          <a:ln>
            <a:solidFill>
              <a:srgbClr val="1E0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Multiply 9">
            <a:extLst>
              <a:ext uri="{FF2B5EF4-FFF2-40B4-BE49-F238E27FC236}">
                <a16:creationId xmlns:a16="http://schemas.microsoft.com/office/drawing/2014/main" id="{F8BC880E-9192-4565-8915-D0EE41A65F3B}"/>
              </a:ext>
            </a:extLst>
          </p:cNvPr>
          <p:cNvSpPr/>
          <p:nvPr/>
        </p:nvSpPr>
        <p:spPr bwMode="auto">
          <a:xfrm>
            <a:off x="8610600" y="2362200"/>
            <a:ext cx="609600" cy="762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>
            <a:extLst>
              <a:ext uri="{FF2B5EF4-FFF2-40B4-BE49-F238E27FC236}">
                <a16:creationId xmlns:a16="http://schemas.microsoft.com/office/drawing/2014/main" id="{D99BE65A-06AA-4BCF-BA77-ECD44D772CD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Purpose for which we are gathered here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Participation in the entire workshop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(</a:t>
            </a:r>
            <a:r>
              <a:rPr lang="en-IN" altLang="en-US">
                <a:cs typeface="Arial" panose="020B0604020202020204" pitchFamily="34" charset="0"/>
              </a:rPr>
              <a:t>The workshop is an integrated whole. It is like </a:t>
            </a:r>
            <a:r>
              <a:rPr lang="en-IN" altLang="en-US"/>
              <a:t>one sentence spoken over 3 days)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Clarifications, questions, discussion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Attendance in each session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CFC22F37-3BBA-4352-8A4C-90B96326E88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4657725" y="609600"/>
            <a:ext cx="4486275" cy="594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Mobile phones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(breaks every 1.5-2 hours)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Moving in and out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(breaks every 1.5-2 hours)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Photography during sessions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All presentations, videos etc. will be shared with you each day</a:t>
            </a:r>
          </a:p>
        </p:txBody>
      </p:sp>
      <p:sp>
        <p:nvSpPr>
          <p:cNvPr id="14340" name="Title 3">
            <a:extLst>
              <a:ext uri="{FF2B5EF4-FFF2-40B4-BE49-F238E27FC236}">
                <a16:creationId xmlns:a16="http://schemas.microsoft.com/office/drawing/2014/main" id="{43D808E3-F55A-4664-8C56-230C7065E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/>
              <a:t>Points to be Mindful About</a:t>
            </a:r>
            <a:endParaRPr lang="en-US" alt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29100A-C95A-44FA-B2A8-618846DB9321}"/>
              </a:ext>
            </a:extLst>
          </p:cNvPr>
          <p:cNvCxnSpPr>
            <a:cxnSpLocks/>
            <a:stCxn id="14340" idx="2"/>
          </p:cNvCxnSpPr>
          <p:nvPr/>
        </p:nvCxnSpPr>
        <p:spPr>
          <a:xfrm>
            <a:off x="4572000" y="457200"/>
            <a:ext cx="0" cy="60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</a:rPr>
              <a:t>Day 1 of 3: 3-day FDP-SI</a:t>
            </a:r>
            <a:endParaRPr lang="en-GB" dirty="0">
              <a:latin typeface="Arial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09:00 – 11:00 AM Session 1</a:t>
            </a:r>
          </a:p>
          <a:p>
            <a:pPr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Welcome, Inauguration with sharing (45 mins)</a:t>
            </a:r>
          </a:p>
          <a:p>
            <a:pPr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Induction Program- An overview (75 </a:t>
            </a:r>
            <a:r>
              <a:rPr lang="en-GB" sz="1600" dirty="0" err="1">
                <a:latin typeface="Arial" charset="0"/>
                <a:cs typeface="Arial" charset="0"/>
              </a:rPr>
              <a:t>mins</a:t>
            </a:r>
            <a:r>
              <a:rPr lang="en-GB" sz="1600" dirty="0">
                <a:latin typeface="Arial" charset="0"/>
                <a:cs typeface="Arial" charset="0"/>
              </a:rPr>
              <a:t>)</a:t>
            </a:r>
          </a:p>
          <a:p>
            <a:pPr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</a:t>
            </a:r>
            <a:endParaRPr lang="en-GB" sz="1600" dirty="0">
              <a:solidFill>
                <a:srgbClr val="1E00AA"/>
              </a:solidFill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11:30 – 1:00 PM Session 2</a:t>
            </a:r>
          </a:p>
          <a:p>
            <a:pPr marL="228600" lvl="2">
              <a:buNone/>
            </a:pPr>
            <a:r>
              <a:rPr lang="en-GB" sz="1600" dirty="0">
                <a:latin typeface="Arial" charset="0"/>
                <a:cs typeface="Arial" charset="0"/>
              </a:rPr>
              <a:t>	Holistic Development &amp; Role of Education				</a:t>
            </a:r>
            <a:r>
              <a:rPr lang="en-GB" sz="1600" dirty="0">
                <a:latin typeface="Arial" charset="0"/>
                <a:cs typeface="Arial" charset="0"/>
                <a:hlinkClick r:id="rId2" action="ppaction://hlinkpres?slideindex=1&amp;slidetitle="/>
              </a:rPr>
              <a:t>Presentation</a:t>
            </a:r>
            <a:endParaRPr lang="en-GB" sz="1600" dirty="0">
              <a:latin typeface="Arial" charset="0"/>
              <a:cs typeface="Arial" charset="0"/>
            </a:endParaRP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Understanding Happiness						</a:t>
            </a: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</a:t>
            </a:r>
            <a:endParaRPr lang="en-GB" sz="1600" dirty="0">
              <a:solidFill>
                <a:srgbClr val="1E00AA"/>
              </a:solidFill>
              <a:latin typeface="Arial" charset="0"/>
              <a:cs typeface="Arial" charset="0"/>
            </a:endParaRPr>
          </a:p>
          <a:p>
            <a:pPr algn="ctr"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[1:00 – 2:00 PM Lunch Break]</a:t>
            </a:r>
          </a:p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2:00 – 3:30 PM Session 3</a:t>
            </a:r>
          </a:p>
          <a:p>
            <a:pPr marL="228600" lvl="2"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	</a:t>
            </a:r>
            <a:r>
              <a:rPr lang="en-GB" sz="1600" dirty="0">
                <a:latin typeface="Arial" charset="0"/>
                <a:cs typeface="Arial" charset="0"/>
              </a:rPr>
              <a:t> Understanding the Human Being  - Self &amp; Body				</a:t>
            </a:r>
            <a:r>
              <a:rPr lang="en-GB" sz="1600" dirty="0">
                <a:latin typeface="Arial" charset="0"/>
                <a:cs typeface="Arial" charset="0"/>
                <a:hlinkClick r:id="rId3" action="ppaction://hlinkpres?slideindex=1&amp;slidetitle="/>
              </a:rPr>
              <a:t>Presentation</a:t>
            </a:r>
            <a:endParaRPr lang="en-GB" sz="1600" dirty="0">
              <a:solidFill>
                <a:srgbClr val="1E00AA"/>
              </a:solidFill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</a:pPr>
            <a:endParaRPr lang="en-GB" sz="1600" dirty="0"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4:00 – 6:00 PM Session 4</a:t>
            </a: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Understanding the Human Being  - Activities of Self			</a:t>
            </a:r>
            <a:r>
              <a:rPr lang="en-GB" sz="1600" dirty="0">
                <a:latin typeface="Arial" charset="0"/>
                <a:cs typeface="Arial" charset="0"/>
                <a:hlinkClick r:id="rId4" action="ppaction://hlinkpres?slideindex=1&amp;slidetitle="/>
              </a:rPr>
              <a:t>Presentation</a:t>
            </a:r>
            <a:endParaRPr lang="en-GB" sz="1600" dirty="0">
              <a:latin typeface="Arial" charset="0"/>
              <a:cs typeface="Arial" charset="0"/>
            </a:endParaRPr>
          </a:p>
          <a:p>
            <a:pPr marL="228600" lvl="2">
              <a:buFont typeface="Symbol" pitchFamily="18" charset="2"/>
              <a:buNone/>
            </a:pPr>
            <a:endParaRPr dirty="0">
              <a:latin typeface="Arial" charset="0"/>
              <a:cs typeface="Arial" charset="0"/>
            </a:endParaRP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6:15 – 7:15 PM</a:t>
            </a:r>
            <a:r>
              <a:rPr sz="1600" dirty="0">
                <a:solidFill>
                  <a:srgbClr val="1E00AA"/>
                </a:solidFill>
                <a:latin typeface="Arial" charset="0"/>
                <a:cs typeface="Arial" charset="0"/>
              </a:rPr>
              <a:t> Session 5/ homework</a:t>
            </a:r>
            <a:r>
              <a:rPr dirty="0">
                <a:solidFill>
                  <a:srgbClr val="1E00AA"/>
                </a:solidFill>
                <a:latin typeface="Arial" charset="0"/>
                <a:cs typeface="Arial" charset="0"/>
              </a:rPr>
              <a:t>	</a:t>
            </a:r>
          </a:p>
          <a:p>
            <a:pPr marL="228600" lvl="2">
              <a:buFont typeface="Symbol" pitchFamily="18" charset="2"/>
              <a:buNone/>
            </a:pPr>
            <a:r>
              <a:rPr sz="1600" dirty="0">
                <a:solidFill>
                  <a:srgbClr val="1E00AA"/>
                </a:solidFill>
                <a:latin typeface="Arial" charset="0"/>
                <a:cs typeface="Arial" charset="0"/>
              </a:rPr>
              <a:t>	</a:t>
            </a:r>
            <a:r>
              <a:rPr sz="1600" dirty="0">
                <a:latin typeface="Arial" charset="0"/>
                <a:cs typeface="Arial" charset="0"/>
              </a:rPr>
              <a:t>List of Desires</a:t>
            </a:r>
            <a:endParaRPr lang="en-US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</a:rPr>
              <a:t>Day 2 of 3: 3-day FDP-SI</a:t>
            </a:r>
            <a:endParaRPr lang="en-GB" dirty="0">
              <a:latin typeface="Arial" charset="0"/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9:00 – 11:00 AM Session 6</a:t>
            </a:r>
          </a:p>
          <a:p>
            <a:pPr marL="228600" lvl="2">
              <a:buFont typeface="Symbol" pitchFamily="18" charset="2"/>
              <a:buNone/>
            </a:pPr>
            <a:r>
              <a:rPr sz="1600" dirty="0">
                <a:latin typeface="Arial" charset="0"/>
                <a:cs typeface="Arial" charset="0"/>
              </a:rPr>
              <a:t>	Recap of day 1, Q&amp;A						</a:t>
            </a:r>
            <a:r>
              <a:rPr sz="1600" dirty="0">
                <a:latin typeface="Arial" charset="0"/>
                <a:cs typeface="Arial" charset="0"/>
                <a:hlinkClick r:id="rId2" action="ppaction://hlinkpres?slideindex=1&amp;slidetitle="/>
              </a:rPr>
              <a:t>Presentation</a:t>
            </a:r>
            <a:endParaRPr lang="en-GB" sz="1600" dirty="0"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	</a:t>
            </a:r>
            <a:r>
              <a:rPr lang="en-GB" sz="1600" dirty="0">
                <a:latin typeface="Arial" charset="0"/>
                <a:cs typeface="Arial" charset="0"/>
              </a:rPr>
              <a:t>Prosperity</a:t>
            </a:r>
          </a:p>
          <a:p>
            <a:pPr>
              <a:buFont typeface="Symbol" pitchFamily="18" charset="2"/>
              <a:buNone/>
            </a:pPr>
            <a:endParaRPr lang="en-GB" sz="1600" dirty="0">
              <a:solidFill>
                <a:srgbClr val="1E00AA"/>
              </a:solidFill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11:30 – 1:00 PM Session 7</a:t>
            </a: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Understanding Relationship – Trust					</a:t>
            </a:r>
            <a:r>
              <a:rPr lang="en-GB" sz="1600" dirty="0">
                <a:latin typeface="Arial" charset="0"/>
                <a:cs typeface="Arial" charset="0"/>
                <a:hlinkClick r:id="rId3" action="ppaction://hlinkpres?slideindex=1&amp;slidetitle="/>
              </a:rPr>
              <a:t>Presentation</a:t>
            </a:r>
            <a:endParaRPr lang="en-GB" sz="1600" dirty="0">
              <a:latin typeface="Arial" charset="0"/>
              <a:cs typeface="Arial" charset="0"/>
            </a:endParaRPr>
          </a:p>
          <a:p>
            <a:pPr marL="228600" lvl="2">
              <a:buFont typeface="Symbol" pitchFamily="18" charset="2"/>
              <a:buNone/>
            </a:pPr>
            <a:endParaRPr lang="en-GB" sz="1600" dirty="0">
              <a:solidFill>
                <a:srgbClr val="1E00AA"/>
              </a:solidFill>
              <a:latin typeface="Arial" charset="0"/>
              <a:cs typeface="Arial" charset="0"/>
            </a:endParaRPr>
          </a:p>
          <a:p>
            <a:pPr algn="ctr"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[1:00 – 2:00 PM Lunch Break]</a:t>
            </a:r>
          </a:p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2:00 – 3:30 PM Session 8</a:t>
            </a: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Understanding Relationship – Respect				</a:t>
            </a:r>
            <a:r>
              <a:rPr lang="en-GB" sz="1600" dirty="0">
                <a:latin typeface="Arial" charset="0"/>
                <a:cs typeface="Arial" charset="0"/>
                <a:hlinkClick r:id="rId4" action="ppaction://hlinkpres?slideindex=1&amp;slidetitle="/>
              </a:rPr>
              <a:t>Presentation</a:t>
            </a:r>
            <a:endParaRPr lang="en-GB" sz="1600" dirty="0"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</a:pPr>
            <a:endParaRPr lang="en-GB" sz="1600" dirty="0"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4:00 – 6:00 PM Session 9</a:t>
            </a: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Understanding Relationship – Other Feelings				</a:t>
            </a:r>
            <a:r>
              <a:rPr lang="en-GB" sz="1600" dirty="0">
                <a:latin typeface="Arial" charset="0"/>
                <a:cs typeface="Arial" charset="0"/>
                <a:hlinkClick r:id="rId5" action="ppaction://hlinkpres?slideindex=1&amp;slidetitle="/>
              </a:rPr>
              <a:t>Presentation</a:t>
            </a:r>
            <a:endParaRPr lang="en-GB" sz="1600" dirty="0">
              <a:latin typeface="Arial" charset="0"/>
              <a:cs typeface="Arial" charset="0"/>
            </a:endParaRPr>
          </a:p>
          <a:p>
            <a:pPr marL="228600" lvl="2">
              <a:buNone/>
            </a:pPr>
            <a:r>
              <a:rPr lang="en-GB" sz="1600" dirty="0">
                <a:latin typeface="Arial" charset="0"/>
                <a:cs typeface="Arial" charset="0"/>
              </a:rPr>
              <a:t>	</a:t>
            </a:r>
            <a:r>
              <a:rPr lang="en-CA" sz="1600" dirty="0">
                <a:latin typeface="Arial" charset="0"/>
                <a:cs typeface="Arial" charset="0"/>
              </a:rPr>
              <a:t>Right Here Right Now</a:t>
            </a:r>
            <a:endParaRPr lang="en-GB" sz="1600" dirty="0">
              <a:latin typeface="Arial" charset="0"/>
              <a:cs typeface="Arial" charset="0"/>
            </a:endParaRPr>
          </a:p>
          <a:p>
            <a:pPr marL="228600" lvl="2">
              <a:buFont typeface="Symbol" pitchFamily="18" charset="2"/>
              <a:buNone/>
            </a:pPr>
            <a:endParaRPr sz="1600" dirty="0">
              <a:latin typeface="Arial" charset="0"/>
              <a:cs typeface="Arial" charset="0"/>
            </a:endParaRP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6:15 – 7:15 PM </a:t>
            </a:r>
            <a:r>
              <a:rPr sz="1600" dirty="0">
                <a:solidFill>
                  <a:srgbClr val="1E00AA"/>
                </a:solidFill>
                <a:latin typeface="Arial" charset="0"/>
                <a:cs typeface="Arial" charset="0"/>
              </a:rPr>
              <a:t>Session 10		</a:t>
            </a:r>
            <a:endParaRPr sz="1600" dirty="0">
              <a:latin typeface="Arial" charset="0"/>
              <a:cs typeface="Arial" charset="0"/>
            </a:endParaRPr>
          </a:p>
          <a:p>
            <a:pPr marL="228600" lvl="2">
              <a:buFont typeface="Symbol" pitchFamily="18" charset="2"/>
              <a:buNone/>
            </a:pPr>
            <a:r>
              <a:rPr sz="1600" dirty="0">
                <a:latin typeface="Arial" charset="0"/>
                <a:cs typeface="Arial" charset="0"/>
              </a:rPr>
              <a:t>	Group Discussion		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</a:rPr>
              <a:t>Day 3 of 3: 3-day FDP-SI</a:t>
            </a:r>
            <a:endParaRPr lang="en-GB" dirty="0">
              <a:latin typeface="Arial" charset="0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9:00 – 11:0</a:t>
            </a:r>
            <a:r>
              <a:rPr sz="1600" dirty="0">
                <a:solidFill>
                  <a:srgbClr val="1E00AA"/>
                </a:solidFill>
                <a:latin typeface="Arial" charset="0"/>
                <a:cs typeface="Arial" charset="0"/>
              </a:rPr>
              <a:t>0</a:t>
            </a: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 Session 11</a:t>
            </a:r>
            <a:endParaRPr sz="1600" dirty="0">
              <a:solidFill>
                <a:srgbClr val="1E00AA"/>
              </a:solidFill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</a:pPr>
            <a:r>
              <a:rPr sz="1600" dirty="0">
                <a:solidFill>
                  <a:srgbClr val="1E00AA"/>
                </a:solidFill>
                <a:latin typeface="Arial" charset="0"/>
                <a:cs typeface="Arial" charset="0"/>
              </a:rPr>
              <a:t>	</a:t>
            </a:r>
            <a:r>
              <a:rPr sz="1600" dirty="0">
                <a:latin typeface="Arial" charset="0"/>
                <a:cs typeface="Arial" charset="0"/>
              </a:rPr>
              <a:t>Recap of day 1 &amp; 2, Q&amp;A						</a:t>
            </a:r>
            <a:r>
              <a:rPr sz="1600" dirty="0">
                <a:latin typeface="Arial" charset="0"/>
                <a:cs typeface="Arial" charset="0"/>
                <a:hlinkClick r:id="rId2" action="ppaction://hlinkpres?slideindex=1&amp;slidetitle="/>
              </a:rPr>
              <a:t>Presentation</a:t>
            </a:r>
            <a:endParaRPr lang="en-GB" sz="1600" dirty="0">
              <a:latin typeface="Arial" charset="0"/>
              <a:cs typeface="Arial" charset="0"/>
            </a:endParaRP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Understanding Society						</a:t>
            </a:r>
            <a:r>
              <a:rPr lang="en-GB" sz="1600" dirty="0">
                <a:latin typeface="Arial" charset="0"/>
                <a:cs typeface="Arial" charset="0"/>
                <a:hlinkClick r:id="rId3" action="ppaction://hlinkpres?slideindex=1&amp;slidetitle="/>
              </a:rPr>
              <a:t>Presentation</a:t>
            </a:r>
            <a:endParaRPr lang="en-GB" sz="1600" dirty="0"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</a:pPr>
            <a:endParaRPr lang="en-GB" sz="1600" dirty="0">
              <a:solidFill>
                <a:srgbClr val="1E00AA"/>
              </a:solidFill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11:30 – 1:00 PM Session 12</a:t>
            </a: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Understanding Nature/Existence					</a:t>
            </a:r>
            <a:r>
              <a:rPr lang="en-GB" sz="1600" dirty="0">
                <a:latin typeface="Arial" charset="0"/>
                <a:cs typeface="Arial" charset="0"/>
                <a:hlinkClick r:id="rId4" action="ppaction://hlinkpres?slideindex=1&amp;slidetitle="/>
              </a:rPr>
              <a:t>Presentation</a:t>
            </a:r>
            <a:endParaRPr lang="en-GB" sz="1600" dirty="0">
              <a:latin typeface="Arial" charset="0"/>
              <a:cs typeface="Arial" charset="0"/>
            </a:endParaRP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Story of Stuff</a:t>
            </a: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Sum Up &amp; Program						</a:t>
            </a:r>
            <a:r>
              <a:rPr lang="en-GB" sz="1600" dirty="0">
                <a:latin typeface="Arial" charset="0"/>
                <a:cs typeface="Arial" charset="0"/>
                <a:hlinkClick r:id="rId5" action="ppaction://hlinkpres?slideindex=1&amp;slidetitle="/>
              </a:rPr>
              <a:t>Presentation</a:t>
            </a:r>
            <a:endParaRPr lang="en-GB" sz="1600" dirty="0">
              <a:latin typeface="Arial" charset="0"/>
              <a:cs typeface="Arial" charset="0"/>
            </a:endParaRPr>
          </a:p>
          <a:p>
            <a:pPr marL="228600" lvl="2">
              <a:buFont typeface="Symbol" pitchFamily="18" charset="2"/>
              <a:buNone/>
            </a:pPr>
            <a:endParaRPr lang="en-GB" sz="1600" dirty="0">
              <a:latin typeface="Arial" charset="0"/>
              <a:cs typeface="Arial" charset="0"/>
            </a:endParaRPr>
          </a:p>
          <a:p>
            <a:pPr algn="ctr"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[1:00 – 2:00 PM Lunch Break]</a:t>
            </a:r>
          </a:p>
          <a:p>
            <a:pPr>
              <a:buFont typeface="Symbol" pitchFamily="18" charset="2"/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2:00 – 3:30 PM Session 13</a:t>
            </a: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Self Evaluation &amp; Commitments</a:t>
            </a:r>
          </a:p>
          <a:p>
            <a:pPr marL="228600" lvl="2">
              <a:buFont typeface="Symbol" pitchFamily="18" charset="2"/>
              <a:buNone/>
            </a:pPr>
            <a:endParaRPr lang="en-GB" sz="1600" dirty="0">
              <a:latin typeface="Arial" charset="0"/>
              <a:cs typeface="Arial" charset="0"/>
            </a:endParaRPr>
          </a:p>
          <a:p>
            <a:pPr marL="228600" lvl="2">
              <a:buNone/>
            </a:pPr>
            <a:r>
              <a:rPr lang="en-GB" sz="1600" dirty="0">
                <a:solidFill>
                  <a:srgbClr val="1E00AA"/>
                </a:solidFill>
                <a:latin typeface="Arial" charset="0"/>
                <a:cs typeface="Arial" charset="0"/>
              </a:rPr>
              <a:t>4:00 – 6:00 PM Session 14</a:t>
            </a:r>
          </a:p>
          <a:p>
            <a:pPr marL="228600" lvl="2">
              <a:buFont typeface="Symbol" pitchFamily="18" charset="2"/>
              <a:buNone/>
            </a:pPr>
            <a:r>
              <a:rPr lang="en-GB" sz="1600" dirty="0">
                <a:latin typeface="Arial" charset="0"/>
                <a:cs typeface="Arial" charset="0"/>
              </a:rPr>
              <a:t>	Time for other agencies</a:t>
            </a:r>
          </a:p>
          <a:p>
            <a:pPr marL="228600" lvl="2">
              <a:buFont typeface="Symbol" pitchFamily="18" charset="2"/>
              <a:buNone/>
            </a:pPr>
            <a:endParaRPr lang="en-GB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LW PPT Template">
  <a:themeElements>
    <a:clrScheme name="Corporate Template V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FCAE7"/>
      </a:accent1>
      <a:accent2>
        <a:srgbClr val="A092B4"/>
      </a:accent2>
      <a:accent3>
        <a:srgbClr val="C6C070"/>
      </a:accent3>
      <a:accent4>
        <a:srgbClr val="B7B1A9"/>
      </a:accent4>
      <a:accent5>
        <a:srgbClr val="FCD450"/>
      </a:accent5>
      <a:accent6>
        <a:srgbClr val="B2541A"/>
      </a:accent6>
      <a:hlink>
        <a:srgbClr val="E7925E"/>
      </a:hlink>
      <a:folHlink>
        <a:srgbClr val="2F7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8FCAE7"/>
        </a:accent1>
        <a:accent2>
          <a:srgbClr val="C6C070"/>
        </a:accent2>
        <a:accent3>
          <a:srgbClr val="FFFFFF"/>
        </a:accent3>
        <a:accent4>
          <a:srgbClr val="000000"/>
        </a:accent4>
        <a:accent5>
          <a:srgbClr val="C6E1F1"/>
        </a:accent5>
        <a:accent6>
          <a:srgbClr val="B3AE65"/>
        </a:accent6>
        <a:hlink>
          <a:srgbClr val="A092B4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6BBD"/>
        </a:accent1>
        <a:accent2>
          <a:srgbClr val="82786F"/>
        </a:accent2>
        <a:accent3>
          <a:srgbClr val="FFFFFF"/>
        </a:accent3>
        <a:accent4>
          <a:srgbClr val="000000"/>
        </a:accent4>
        <a:accent5>
          <a:srgbClr val="ADBADB"/>
        </a:accent5>
        <a:accent6>
          <a:srgbClr val="756C64"/>
        </a:accent6>
        <a:hlink>
          <a:srgbClr val="A3A86B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8FCAE7"/>
        </a:accent1>
        <a:accent2>
          <a:srgbClr val="A092B4"/>
        </a:accent2>
        <a:accent3>
          <a:srgbClr val="FFFFFF"/>
        </a:accent3>
        <a:accent4>
          <a:srgbClr val="000000"/>
        </a:accent4>
        <a:accent5>
          <a:srgbClr val="C6E1F1"/>
        </a:accent5>
        <a:accent6>
          <a:srgbClr val="9184A3"/>
        </a:accent6>
        <a:hlink>
          <a:srgbClr val="C6C070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688D2"/>
        </a:accent1>
        <a:accent2>
          <a:srgbClr val="82786F"/>
        </a:accent2>
        <a:accent3>
          <a:srgbClr val="FFFFFF"/>
        </a:accent3>
        <a:accent4>
          <a:srgbClr val="000000"/>
        </a:accent4>
        <a:accent5>
          <a:srgbClr val="B4C3E5"/>
        </a:accent5>
        <a:accent6>
          <a:srgbClr val="756C64"/>
        </a:accent6>
        <a:hlink>
          <a:srgbClr val="A3A86B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LW PPT Template">
  <a:themeElements>
    <a:clrScheme name="Corporate Template V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FCAE7"/>
      </a:accent1>
      <a:accent2>
        <a:srgbClr val="A092B4"/>
      </a:accent2>
      <a:accent3>
        <a:srgbClr val="C6C070"/>
      </a:accent3>
      <a:accent4>
        <a:srgbClr val="B7B1A9"/>
      </a:accent4>
      <a:accent5>
        <a:srgbClr val="FCD450"/>
      </a:accent5>
      <a:accent6>
        <a:srgbClr val="B2541A"/>
      </a:accent6>
      <a:hlink>
        <a:srgbClr val="E7925E"/>
      </a:hlink>
      <a:folHlink>
        <a:srgbClr val="2F7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8FCAE7"/>
        </a:accent1>
        <a:accent2>
          <a:srgbClr val="C6C070"/>
        </a:accent2>
        <a:accent3>
          <a:srgbClr val="FFFFFF"/>
        </a:accent3>
        <a:accent4>
          <a:srgbClr val="000000"/>
        </a:accent4>
        <a:accent5>
          <a:srgbClr val="C6E1F1"/>
        </a:accent5>
        <a:accent6>
          <a:srgbClr val="B3AE65"/>
        </a:accent6>
        <a:hlink>
          <a:srgbClr val="A092B4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6BBD"/>
        </a:accent1>
        <a:accent2>
          <a:srgbClr val="82786F"/>
        </a:accent2>
        <a:accent3>
          <a:srgbClr val="FFFFFF"/>
        </a:accent3>
        <a:accent4>
          <a:srgbClr val="000000"/>
        </a:accent4>
        <a:accent5>
          <a:srgbClr val="ADBADB"/>
        </a:accent5>
        <a:accent6>
          <a:srgbClr val="756C64"/>
        </a:accent6>
        <a:hlink>
          <a:srgbClr val="A3A86B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8FCAE7"/>
        </a:accent1>
        <a:accent2>
          <a:srgbClr val="A092B4"/>
        </a:accent2>
        <a:accent3>
          <a:srgbClr val="FFFFFF"/>
        </a:accent3>
        <a:accent4>
          <a:srgbClr val="000000"/>
        </a:accent4>
        <a:accent5>
          <a:srgbClr val="C6E1F1"/>
        </a:accent5>
        <a:accent6>
          <a:srgbClr val="9184A3"/>
        </a:accent6>
        <a:hlink>
          <a:srgbClr val="C6C070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688D2"/>
        </a:accent1>
        <a:accent2>
          <a:srgbClr val="82786F"/>
        </a:accent2>
        <a:accent3>
          <a:srgbClr val="FFFFFF"/>
        </a:accent3>
        <a:accent4>
          <a:srgbClr val="000000"/>
        </a:accent4>
        <a:accent5>
          <a:srgbClr val="B4C3E5"/>
        </a:accent5>
        <a:accent6>
          <a:srgbClr val="756C64"/>
        </a:accent6>
        <a:hlink>
          <a:srgbClr val="A3A86B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SLW PPT Template">
  <a:themeElements>
    <a:clrScheme name="Corporate Template V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FCAE7"/>
      </a:accent1>
      <a:accent2>
        <a:srgbClr val="A092B4"/>
      </a:accent2>
      <a:accent3>
        <a:srgbClr val="C6C070"/>
      </a:accent3>
      <a:accent4>
        <a:srgbClr val="B7B1A9"/>
      </a:accent4>
      <a:accent5>
        <a:srgbClr val="FCD450"/>
      </a:accent5>
      <a:accent6>
        <a:srgbClr val="B2541A"/>
      </a:accent6>
      <a:hlink>
        <a:srgbClr val="E7925E"/>
      </a:hlink>
      <a:folHlink>
        <a:srgbClr val="2F7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8FCAE7"/>
        </a:accent1>
        <a:accent2>
          <a:srgbClr val="C6C070"/>
        </a:accent2>
        <a:accent3>
          <a:srgbClr val="FFFFFF"/>
        </a:accent3>
        <a:accent4>
          <a:srgbClr val="000000"/>
        </a:accent4>
        <a:accent5>
          <a:srgbClr val="C6E1F1"/>
        </a:accent5>
        <a:accent6>
          <a:srgbClr val="B3AE65"/>
        </a:accent6>
        <a:hlink>
          <a:srgbClr val="A092B4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6BBD"/>
        </a:accent1>
        <a:accent2>
          <a:srgbClr val="82786F"/>
        </a:accent2>
        <a:accent3>
          <a:srgbClr val="FFFFFF"/>
        </a:accent3>
        <a:accent4>
          <a:srgbClr val="000000"/>
        </a:accent4>
        <a:accent5>
          <a:srgbClr val="ADBADB"/>
        </a:accent5>
        <a:accent6>
          <a:srgbClr val="756C64"/>
        </a:accent6>
        <a:hlink>
          <a:srgbClr val="A3A86B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8FCAE7"/>
        </a:accent1>
        <a:accent2>
          <a:srgbClr val="A092B4"/>
        </a:accent2>
        <a:accent3>
          <a:srgbClr val="FFFFFF"/>
        </a:accent3>
        <a:accent4>
          <a:srgbClr val="000000"/>
        </a:accent4>
        <a:accent5>
          <a:srgbClr val="C6E1F1"/>
        </a:accent5>
        <a:accent6>
          <a:srgbClr val="9184A3"/>
        </a:accent6>
        <a:hlink>
          <a:srgbClr val="C6C070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688D2"/>
        </a:accent1>
        <a:accent2>
          <a:srgbClr val="82786F"/>
        </a:accent2>
        <a:accent3>
          <a:srgbClr val="FFFFFF"/>
        </a:accent3>
        <a:accent4>
          <a:srgbClr val="000000"/>
        </a:accent4>
        <a:accent5>
          <a:srgbClr val="B4C3E5"/>
        </a:accent5>
        <a:accent6>
          <a:srgbClr val="756C64"/>
        </a:accent6>
        <a:hlink>
          <a:srgbClr val="A3A86B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SLW PPT Template</Template>
  <TotalTime>0</TotalTime>
  <Words>625</Words>
  <PresentationFormat>On-screen Show (4:3)</PresentationFormat>
  <Paragraphs>104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Wingdings</vt:lpstr>
      <vt:lpstr>SLW PPT Template</vt:lpstr>
      <vt:lpstr>3_SLW PPT Template</vt:lpstr>
      <vt:lpstr>4_SLW PPT Template</vt:lpstr>
      <vt:lpstr>  3-day Faculty Development Program for Students’ Induction Program  Focus on UHV-I    </vt:lpstr>
      <vt:lpstr>Welcome to this 3-day Workshop</vt:lpstr>
      <vt:lpstr>We are Co-explorers</vt:lpstr>
      <vt:lpstr>Process: Self-exploration</vt:lpstr>
      <vt:lpstr>Points to be Mindful About</vt:lpstr>
      <vt:lpstr>Day 1 of 3: 3-day FDP-SI</vt:lpstr>
      <vt:lpstr>Day 2 of 3: 3-day FDP-SI</vt:lpstr>
      <vt:lpstr>Day 3 of 3: 3-day FDP-SI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2009-12-17T14:12:44Z</dcterms:created>
  <dcterms:modified xsi:type="dcterms:W3CDTF">2019-12-12T05:59:32Z</dcterms:modified>
</cp:coreProperties>
</file>